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23.jpeg" ContentType="image/jpe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jpeg" ContentType="image/jpeg"/>
  <Override PartName="/ppt/media/image29.png" ContentType="image/png"/>
  <Override PartName="/ppt/media/image15.jpeg" ContentType="image/jpeg"/>
  <Override PartName="/ppt/media/image16.png" ContentType="image/png"/>
  <Override PartName="/ppt/media/image17.png" ContentType="image/png"/>
  <Override PartName="/ppt/media/image24.jpeg" ContentType="image/jpeg"/>
  <Override PartName="/ppt/media/image18.png" ContentType="image/png"/>
  <Override PartName="/ppt/media/image19.png" ContentType="image/png"/>
  <Override PartName="/ppt/media/image20.png" ContentType="image/png"/>
  <Override PartName="/ppt/media/image21.jpeg" ContentType="image/jpeg"/>
  <Override PartName="/ppt/media/image22.jpeg" ContentType="image/jpeg"/>
  <Override PartName="/ppt/media/image25.jpeg" ContentType="image/jpeg"/>
  <Override PartName="/ppt/media/image27.png" ContentType="image/png"/>
  <Override PartName="/ppt/media/image26.png" ContentType="image/png"/>
  <Override PartName="/ppt/media/image28.png" ContentType="image/png"/>
  <Override PartName="/ppt/media/image30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3" r:id="rId3"/>
    <p:sldMasterId id="2147483655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  <p:sldId id="298" r:id="rId47"/>
    <p:sldId id="299" r:id="rId48"/>
    <p:sldId id="300" r:id="rId49"/>
    <p:sldId id="301" r:id="rId50"/>
  </p:sldIdLst>
  <p:sldSz cx="10080625" cy="7559675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4.xml"/><Relationship Id="rId4" Type="http://schemas.openxmlformats.org/officeDocument/2006/relationships/slideMaster" Target="slideMasters/slideMaster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<Relationship Id="rId39" Type="http://schemas.openxmlformats.org/officeDocument/2006/relationships/slide" Target="slides/slide35.xml"/><Relationship Id="rId40" Type="http://schemas.openxmlformats.org/officeDocument/2006/relationships/slide" Target="slides/slide36.xml"/><Relationship Id="rId41" Type="http://schemas.openxmlformats.org/officeDocument/2006/relationships/slide" Target="slides/slide37.xml"/><Relationship Id="rId42" Type="http://schemas.openxmlformats.org/officeDocument/2006/relationships/slide" Target="slides/slide38.xml"/><Relationship Id="rId43" Type="http://schemas.openxmlformats.org/officeDocument/2006/relationships/slide" Target="slides/slide39.xml"/><Relationship Id="rId44" Type="http://schemas.openxmlformats.org/officeDocument/2006/relationships/slide" Target="slides/slide40.xml"/><Relationship Id="rId45" Type="http://schemas.openxmlformats.org/officeDocument/2006/relationships/slide" Target="slides/slide41.xml"/><Relationship Id="rId46" Type="http://schemas.openxmlformats.org/officeDocument/2006/relationships/slide" Target="slides/slide42.xml"/><Relationship Id="rId47" Type="http://schemas.openxmlformats.org/officeDocument/2006/relationships/slide" Target="slides/slide43.xml"/><Relationship Id="rId48" Type="http://schemas.openxmlformats.org/officeDocument/2006/relationships/slide" Target="slides/slide44.xml"/><Relationship Id="rId49" Type="http://schemas.openxmlformats.org/officeDocument/2006/relationships/slide" Target="slides/slide45.xml"/><Relationship Id="rId50" Type="http://schemas.openxmlformats.org/officeDocument/2006/relationships/slide" Target="slides/slide46.xml"/><Relationship Id="rId51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Varsayı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504000" y="792720"/>
            <a:ext cx="90709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tr-T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Ana başlık metnini düzenlemek için tıklayın</a:t>
            </a:r>
            <a:endParaRPr b="0" lang="tr-T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04000" y="1766880"/>
            <a:ext cx="90709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Anahat metninin biçimini düzenlemek için tıklayın</a:t>
            </a:r>
            <a:endParaRPr b="0" lang="tr-T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İkinci Anahat Düzeyi</a:t>
            </a:r>
            <a:endParaRPr b="0" lang="tr-T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Üçüncü Anahat Düzeyi</a:t>
            </a:r>
            <a:endParaRPr b="0" lang="tr-T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Dördüncü Anahat Düzeyi</a:t>
            </a:r>
            <a:endParaRPr b="0" lang="tr-T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Beşinci Anahat Düzeyi</a:t>
            </a:r>
            <a:endParaRPr b="0" lang="tr-T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Altıncı Anahat Düzeyi</a:t>
            </a:r>
            <a:endParaRPr b="0" lang="tr-T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Yedinci Anahat Düzeyi</a:t>
            </a:r>
            <a:endParaRPr b="0" lang="tr-T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1"/>
          </p:nvPr>
        </p:nvSpPr>
        <p:spPr>
          <a:xfrm>
            <a:off x="3445560" y="6885360"/>
            <a:ext cx="3194640" cy="52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tr-T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tr-T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tr-T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2"/>
          </p:nvPr>
        </p:nvSpPr>
        <p:spPr>
          <a:xfrm>
            <a:off x="7225560" y="6885360"/>
            <a:ext cx="2347920" cy="52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tr-T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AA995A6-181B-423D-BFDD-BCAF90494D83}" type="slidenum">
              <a:rPr b="0" lang="tr-T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tr-T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dt" idx="3"/>
          </p:nvPr>
        </p:nvSpPr>
        <p:spPr>
          <a:xfrm>
            <a:off x="504000" y="6885360"/>
            <a:ext cx="2347920" cy="52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tr-T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tr-T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tr-T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arsayıl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04000" y="792720"/>
            <a:ext cx="9070920" cy="274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>
              <a:buNone/>
            </a:pPr>
            <a:r>
              <a:rPr b="0" lang="tr-T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Ana başlık metnini düzenlemek için tıklayın</a:t>
            </a:r>
            <a:endParaRPr b="0" lang="tr-T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04000" y="1766880"/>
            <a:ext cx="90709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Anahat metninin biçimini düzenlemek için tıklayın</a:t>
            </a:r>
            <a:endParaRPr b="0" lang="tr-T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İkinci Anahat Düzeyi</a:t>
            </a:r>
            <a:endParaRPr b="0" lang="tr-T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Üçüncü Anahat Düzeyi</a:t>
            </a:r>
            <a:endParaRPr b="0" lang="tr-T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Dördüncü Anahat Düzeyi</a:t>
            </a:r>
            <a:endParaRPr b="0" lang="tr-T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Beşinci Anahat Düzeyi</a:t>
            </a:r>
            <a:endParaRPr b="0" lang="tr-T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Altıncı Anahat Düzeyi</a:t>
            </a:r>
            <a:endParaRPr b="0" lang="tr-T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Yedinci Anahat Düzeyi</a:t>
            </a:r>
            <a:endParaRPr b="0" lang="tr-T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ftr" idx="4"/>
          </p:nvPr>
        </p:nvSpPr>
        <p:spPr>
          <a:xfrm>
            <a:off x="3445560" y="6885360"/>
            <a:ext cx="3194640" cy="52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tr-T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tr-T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tr-T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" name="PlaceHolder 4"/>
          <p:cNvSpPr>
            <a:spLocks noGrp="1"/>
          </p:cNvSpPr>
          <p:nvPr>
            <p:ph type="sldNum" idx="5"/>
          </p:nvPr>
        </p:nvSpPr>
        <p:spPr>
          <a:xfrm>
            <a:off x="7225560" y="6885360"/>
            <a:ext cx="2347920" cy="52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tr-T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04239B05-6C54-484A-8C7C-7D3C2DD5624E}" type="slidenum">
              <a:rPr b="0" lang="tr-T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tr-T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5"/>
          <p:cNvSpPr>
            <a:spLocks noGrp="1"/>
          </p:cNvSpPr>
          <p:nvPr>
            <p:ph type="dt" idx="6"/>
          </p:nvPr>
        </p:nvSpPr>
        <p:spPr>
          <a:xfrm>
            <a:off x="504000" y="6885360"/>
            <a:ext cx="2347920" cy="52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tr-T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tr-T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tr-T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arsayıla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ftr" idx="7"/>
          </p:nvPr>
        </p:nvSpPr>
        <p:spPr>
          <a:xfrm>
            <a:off x="3445560" y="6885360"/>
            <a:ext cx="3194640" cy="52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tr-T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tr-T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tr-T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ldNum" idx="8"/>
          </p:nvPr>
        </p:nvSpPr>
        <p:spPr>
          <a:xfrm>
            <a:off x="7225560" y="6885360"/>
            <a:ext cx="2347920" cy="52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tr-T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BD8C6FA-25DF-41E2-BC4A-2B882805FF55}" type="slidenum">
              <a:rPr b="0" lang="tr-T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tr-T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dt" idx="9"/>
          </p:nvPr>
        </p:nvSpPr>
        <p:spPr>
          <a:xfrm>
            <a:off x="504000" y="6885360"/>
            <a:ext cx="2347920" cy="52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tr-T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tr-T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tr-T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PlaceHolder 4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tr-TR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Ana başlık metnini düzenlemek için tıklayın</a:t>
            </a:r>
            <a:endParaRPr b="0" lang="tr-T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4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Anahat metninin biçimini düzenlemek için tıklayın</a:t>
            </a:r>
            <a:endParaRPr b="0" lang="tr-T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İkinci Anahat Düzeyi</a:t>
            </a:r>
            <a:endParaRPr b="0" lang="tr-T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Üçüncü Anahat Düzeyi</a:t>
            </a:r>
            <a:endParaRPr b="0" lang="tr-T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Dördüncü Anahat Düzeyi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Beşinci Anahat Düzeyi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Altıncı Anahat Düzeyi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Yedinci Anahat Düzeyi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arsayıla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ftr" idx="10"/>
          </p:nvPr>
        </p:nvSpPr>
        <p:spPr>
          <a:xfrm>
            <a:off x="3445560" y="6885360"/>
            <a:ext cx="3194640" cy="52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tr-T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tr-T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tr-T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sldNum" idx="11"/>
          </p:nvPr>
        </p:nvSpPr>
        <p:spPr>
          <a:xfrm>
            <a:off x="7225560" y="6885360"/>
            <a:ext cx="2347920" cy="52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tr-T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929501B9-BA0F-4BDD-9D9B-460988003CF4}" type="slidenum">
              <a:rPr b="0" lang="tr-T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tr-T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dt" idx="12"/>
          </p:nvPr>
        </p:nvSpPr>
        <p:spPr>
          <a:xfrm>
            <a:off x="504000" y="6885360"/>
            <a:ext cx="2347920" cy="521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>
              <a:buNone/>
              <a:defRPr b="0" lang="tr-TR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</a:pPr>
            <a:r>
              <a:rPr b="0" lang="tr-TR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tr-TR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tr-TR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Ana başlık metnini düzenlemek için tıklayın</a:t>
            </a:r>
            <a:endParaRPr b="0" lang="tr-T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19" name="PlaceHolder 5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Anahat metninin biçimini düzenlemek için tıklayın</a:t>
            </a:r>
            <a:endParaRPr b="0" lang="tr-T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İkinci Anahat Düzeyi</a:t>
            </a:r>
            <a:endParaRPr b="0" lang="tr-T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Üçüncü Anahat Düzeyi</a:t>
            </a:r>
            <a:endParaRPr b="0" lang="tr-T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Dördüncü Anahat Düzeyi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Beşinci Anahat Düzeyi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Altıncı Anahat Düzeyi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Yedinci Anahat Düzeyi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Varsayılan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5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tr-TR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Ana başlık metnini düzenlemek için tıklayın</a:t>
            </a:r>
            <a:endParaRPr b="0" lang="tr-T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Anahat metninin biçimini düzenlemek için tıklayın</a:t>
            </a:r>
            <a:endParaRPr b="0" lang="tr-T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İkinci Anahat Düzeyi</a:t>
            </a:r>
            <a:endParaRPr b="0" lang="tr-T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Üçüncü Anahat Düzeyi</a:t>
            </a:r>
            <a:endParaRPr b="0" lang="tr-T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Dördüncü Anahat Düzeyi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Beşinci Anahat Düzeyi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Altıncı Anahat Düzeyi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Yedinci Anahat Düzeyi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1"/>
          <p:cNvSpPr/>
          <p:nvPr/>
        </p:nvSpPr>
        <p:spPr>
          <a:xfrm>
            <a:off x="231120" y="7139880"/>
            <a:ext cx="1122840" cy="24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en-US" sz="1000" strike="noStrike" u="none">
                <a:solidFill>
                  <a:schemeClr val="dk1"/>
                </a:solidFill>
                <a:effectLst/>
                <a:uFillTx/>
                <a:latin typeface="Arial"/>
                <a:ea typeface="DejaVu Sans"/>
              </a:rPr>
              <a:t>Copyrights apply</a:t>
            </a:r>
            <a:endParaRPr b="0" lang="tr-TR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301320"/>
            <a:ext cx="9072000" cy="1261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tr-TR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Ana başlık metnini düzenlemek için tıklayın</a:t>
            </a:r>
            <a:endParaRPr b="0" lang="tr-T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768680"/>
            <a:ext cx="9072000" cy="438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Anahat metninin biçimini düzenlemek için tıklayın</a:t>
            </a:r>
            <a:endParaRPr b="0" lang="tr-T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2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İkinci Anahat Düzeyi</a:t>
            </a:r>
            <a:endParaRPr b="0" lang="tr-TR" sz="2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Üçüncü Anahat Düzeyi</a:t>
            </a:r>
            <a:endParaRPr b="0" lang="tr-TR" sz="2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Dördüncü Anahat Düzeyi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Beşinci Anahat Düzeyi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Altıncı Anahat Düzeyi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Yedinci Anahat Düzeyi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3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6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slideLayout" Target="../slideLayouts/slideLayout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slideLayout" Target="../slideLayouts/slideLayout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slideLayout" Target="../slideLayouts/slideLayout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slideLayout" Target="../slideLayouts/slideLayout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slideLayout" Target="../slideLayouts/slideLayout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slideLayout" Target="../slideLayouts/slideLayout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3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26.png"/><Relationship Id="rId2" Type="http://schemas.openxmlformats.org/officeDocument/2006/relationships/slideLayout" Target="../slideLayouts/slideLayout3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slideLayout" Target="../slideLayouts/slideLayout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28.png"/><Relationship Id="rId2" Type="http://schemas.openxmlformats.org/officeDocument/2006/relationships/slideLayout" Target="../slideLayouts/slideLayout3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slideLayout" Target="../slideLayouts/slideLayout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image" Target="../media/image30.png"/><Relationship Id="rId2" Type="http://schemas.openxmlformats.org/officeDocument/2006/relationships/slideLayout" Target="../slideLayouts/slideLayout3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subTitle"/>
          </p:nvPr>
        </p:nvSpPr>
        <p:spPr>
          <a:xfrm>
            <a:off x="504000" y="298440"/>
            <a:ext cx="9070920" cy="585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algn="ctr">
              <a:lnSpc>
                <a:spcPct val="100000"/>
              </a:lnSpc>
            </a:pPr>
            <a:r>
              <a:rPr b="0" lang="tr-TR" sz="4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Multiple myelom patolojisi</a:t>
            </a:r>
            <a:endParaRPr b="0" lang="tr-TR" sz="4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tr-T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tr-T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tr-TR" sz="32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Dr. Hüseyin BÜYÜKBAYRAM</a:t>
            </a:r>
            <a:endParaRPr b="0" lang="tr-TR" sz="32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" descr=""/>
          <p:cNvPicPr/>
          <p:nvPr/>
        </p:nvPicPr>
        <p:blipFill>
          <a:blip r:embed="rId1"/>
          <a:stretch/>
        </p:blipFill>
        <p:spPr>
          <a:xfrm>
            <a:off x="1400760" y="1252440"/>
            <a:ext cx="7342920" cy="51141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04000" y="298440"/>
            <a:ext cx="9070920" cy="126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tr-TR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Plazma hücreli myelom</a:t>
            </a:r>
            <a:endParaRPr b="0" lang="tr-TR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504000" y="1766880"/>
            <a:ext cx="90709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PCM/MM'nin klinik davranışı oldukça heterojendir. 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Tüm PCM/MM vakaları, önemi belirlenmemiş monoklonal gammopati (MGUS) olarak adlandırılan asemptomatik premalign bir evreden gelişir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Genellikle öncesinde smoldering miyelom vardır 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" descr=""/>
          <p:cNvPicPr/>
          <p:nvPr/>
        </p:nvPicPr>
        <p:blipFill>
          <a:blip r:embed="rId1">
            <a:lum bright="-5000"/>
          </a:blip>
          <a:stretch/>
        </p:blipFill>
        <p:spPr>
          <a:xfrm>
            <a:off x="923760" y="1080000"/>
            <a:ext cx="8292600" cy="5579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42" name=""/>
          <p:cNvSpPr/>
          <p:nvPr/>
        </p:nvSpPr>
        <p:spPr>
          <a:xfrm>
            <a:off x="898200" y="699840"/>
            <a:ext cx="8318160" cy="38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tr-TR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International Consensus Classification of Myeloid and Lymphoid neoplasms </a:t>
            </a:r>
            <a:endParaRPr b="0" lang="tr-TR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1" descr=""/>
          <p:cNvPicPr/>
          <p:nvPr/>
        </p:nvPicPr>
        <p:blipFill>
          <a:blip r:embed="rId1">
            <a:lum bright="-18000"/>
          </a:blip>
          <a:stretch/>
        </p:blipFill>
        <p:spPr>
          <a:xfrm>
            <a:off x="2631600" y="252000"/>
            <a:ext cx="4800960" cy="71395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504000" y="298440"/>
            <a:ext cx="9070920" cy="126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tr-TR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Patogenez</a:t>
            </a:r>
            <a:endParaRPr b="0" lang="tr-T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504000" y="1766880"/>
            <a:ext cx="90709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Kemik iliğinde giderek artan sayıda plazma hücresinin normal hücrelerin yerini almasıyla karakterize. 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Kemik iliği stromal hücreleri ve hematopoetik olmayan multipotent hücreler hücre göçü, homing ve anjiyogenezi düzenleyerek PCM/MM'nin gelişimine ve ilerlemesine katkıda bulunur. 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PCM/MM ilerlemesi ile periferik kanda dolaşan plazma hücrelerinin sayısının giderek artması izlenebilir.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504000" y="298440"/>
            <a:ext cx="9070920" cy="126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tr-TR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Patogenez</a:t>
            </a:r>
            <a:endParaRPr b="0" lang="tr-T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504000" y="1766880"/>
            <a:ext cx="90709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marL="432000" indent="-324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1. Genetik Anormallikler ve Kromozomal Değişiklikler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15000"/>
              </a:lnSpc>
              <a:spcBef>
                <a:spcPts val="149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IgH Translokasyonları: İmmünoglobulin ağır zincir (IgH) geni (kromozom 14q32) başta olmak üzere translokasyonlar sıktır. Bu translokasyonlar, CCND1 (cyclin D1), MAF, MMSET gibi onkogenlerin aşırı ekspresyonuna yol açar.</a:t>
            </a:r>
            <a:endParaRPr b="0" lang="tr-TR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15000"/>
              </a:lnSpc>
              <a:spcBef>
                <a:spcPts val="149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Hiperdiploidi: Birden fazla kromozomun trisomisi (3, 5, 7, 9, 15, 19, 21) hücre döngüsünü hızlandırır.</a:t>
            </a:r>
            <a:endParaRPr b="0" lang="tr-TR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15000"/>
              </a:lnSpc>
              <a:spcBef>
                <a:spcPts val="149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15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Tümör Baskılayıcı Gen Kaybı: TP53 (17p delesyonu) ve RB1 gibi genlerin inaktivasyonu, apoptoz direncini artırır.</a:t>
            </a:r>
            <a:endParaRPr b="0" lang="tr-TR" sz="15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2. Kemik İliği Mikroçevresi ile Etkileşim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15000"/>
              </a:lnSpc>
              <a:spcBef>
                <a:spcPts val="149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Stromal Hücre Sinyalleri: MM hücreleri, kemik iliği stromal hücrelerine bağlanarak IL-6, VEGF, IGF-1 gibi sitokinlerin salınımını tetikler. Bu moleküller, MM hücrelerinin çoğalmasını ve ilaç direncini destekler.</a:t>
            </a:r>
            <a:endParaRPr b="0" lang="tr-TR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15000"/>
              </a:lnSpc>
              <a:spcBef>
                <a:spcPts val="149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Adhezyon Molekülleri: VCAM-1 ve integrinler aracılığıyla mikroçevreye yapışan MM hücreleri, kemoterapiden kaçınır.</a:t>
            </a:r>
            <a:endParaRPr b="0" lang="tr-TR" sz="1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504000" y="298440"/>
            <a:ext cx="9070920" cy="126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tr-TR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Patogenez</a:t>
            </a:r>
            <a:endParaRPr b="0" lang="tr-T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/>
          </p:nvPr>
        </p:nvSpPr>
        <p:spPr>
          <a:xfrm>
            <a:off x="504000" y="1766880"/>
            <a:ext cx="90709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lnSpcReduction="9999"/>
          </a:bodyPr>
          <a:p>
            <a:pPr marL="432000" indent="-324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3. Anjiyogenez Artışı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49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MM hücreleri, VEGF ve bFGF salgılayarak kemik iliğinde yeni damar oluşumunu (anjiyogenez) uyarır. Bu, tümörün beslenmesini ve metastazını kolaylaştırır.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4. Epigenetik Değişiklikler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49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DNA metilasyonu (örn., CDKN2A geninin susturulması) ve histon modifikasyonları, tümör baskılayıcı genleri inaktive eder.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49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miRNA'lar: Örneğin, miR-15a/16 eksikliği, hücre döngüsünü hızlandırır.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5. İmmün Sistemden Kaçış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49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MM hücreleri, PD-L1 eksprese ederek T hücrelerini inhibe eder. Ayrıca, doğal öldürücü (NK) hücre fonksiyonu bozulur.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504000" y="298440"/>
            <a:ext cx="9070920" cy="126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tr-TR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Patogenez</a:t>
            </a:r>
            <a:endParaRPr b="0" lang="tr-T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/>
          </p:nvPr>
        </p:nvSpPr>
        <p:spPr>
          <a:xfrm>
            <a:off x="504000" y="1766880"/>
            <a:ext cx="90709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19999"/>
          </a:bodyPr>
          <a:p>
            <a:pPr marL="432000" indent="-324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6. Kemik Yıkımı ve Osteoliz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49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MM hücreleri, RANKL ve MIP-1α salgılayarak osteoklast aktivitesini artırır.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49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DKK1 ve sclerostin gibi faktörler, osteoblast fonksiyonunu baskılar. Sonuçta kemik rezorpsiyonu, hiperkalsemi ve patolojik kırıklar görülür.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7. Hastalık İlerlemesi (MGUS → Smoldering MM → Aktif MM)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49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MGUS (Monoklonal Gamopati): Asemptomatik plazma hücre klonal artışı. Yıllık %1 riskle MM'ye dönüşür.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49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"İkinci Hit" Hipotezi: RAS mutasyonları, MYC aktivasyonu veya epigenetik değişiklikler gibi ek genetik olaylar, agresif hastalığa geçişi tetikler.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1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8. Klonal değişim ve Heterojenite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49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Subklonların birikmesiyle tümör heterojenitesi artar. Bu, tedavi direncine ve nükslere yol açar.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" descr=""/>
          <p:cNvPicPr/>
          <p:nvPr/>
        </p:nvPicPr>
        <p:blipFill>
          <a:blip r:embed="rId1"/>
          <a:stretch/>
        </p:blipFill>
        <p:spPr>
          <a:xfrm>
            <a:off x="751320" y="1733040"/>
            <a:ext cx="8317440" cy="4206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3" name=""/>
          <p:cNvSpPr/>
          <p:nvPr/>
        </p:nvSpPr>
        <p:spPr>
          <a:xfrm>
            <a:off x="900000" y="6247440"/>
            <a:ext cx="8099640" cy="883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tr-TR" sz="2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İmmune dysfunction and chronic immune activation </a:t>
            </a:r>
            <a:endParaRPr b="0" lang="tr-TR" sz="2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" descr=""/>
          <p:cNvPicPr/>
          <p:nvPr/>
        </p:nvPicPr>
        <p:blipFill>
          <a:blip r:embed="rId1"/>
          <a:stretch/>
        </p:blipFill>
        <p:spPr>
          <a:xfrm>
            <a:off x="284040" y="1980000"/>
            <a:ext cx="8948520" cy="3419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98440"/>
            <a:ext cx="9070920" cy="126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tr-TR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Plazma Hücre Neoplazmları: Giriş </a:t>
            </a:r>
            <a:endParaRPr b="0" lang="tr-TR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04000" y="1766880"/>
            <a:ext cx="90709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Multipl miyelom (MM), germinal merkezde immünoglobulin geni somatik hipermutasyonu ve izotip anahtarı rekombinasyonu geçirmiş, uzun ömürlü, kemik iliği lokalizasyonlu plazma hücrelerinin (PC) malignitesidir.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 proteinleri veya paraproteinler adı verilen monoklonal immünoglobulinleri (IGS) salgılayan post-germinal merkezli, terminal olarak farklılaşmış B hücrelerinin monoklonal genişlemesinden kaynaklanır. 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49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plasma cell myeloma, 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49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plasmacytoma, 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49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paraneoplastik sendromlu plazma hücresi miyelom 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Picture 2" descr=""/>
          <p:cNvPicPr/>
          <p:nvPr/>
        </p:nvPicPr>
        <p:blipFill>
          <a:blip r:embed="rId1"/>
          <a:stretch/>
        </p:blipFill>
        <p:spPr>
          <a:xfrm>
            <a:off x="1438200" y="186480"/>
            <a:ext cx="7725240" cy="72291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" descr=""/>
          <p:cNvPicPr/>
          <p:nvPr/>
        </p:nvPicPr>
        <p:blipFill>
          <a:blip r:embed="rId1"/>
          <a:stretch/>
        </p:blipFill>
        <p:spPr>
          <a:xfrm>
            <a:off x="1080360" y="601560"/>
            <a:ext cx="7379280" cy="698760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7" name=""/>
          <p:cNvSpPr/>
          <p:nvPr/>
        </p:nvSpPr>
        <p:spPr>
          <a:xfrm>
            <a:off x="505440" y="193320"/>
            <a:ext cx="3814200" cy="34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tr-TR" sz="18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Cell cycle dysregulation in myeloma</a:t>
            </a:r>
            <a:endParaRPr b="0" lang="tr-T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58" name=""/>
          <p:cNvSpPr/>
          <p:nvPr/>
        </p:nvSpPr>
        <p:spPr>
          <a:xfrm>
            <a:off x="6300000" y="6967440"/>
            <a:ext cx="2022480" cy="23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tr-TR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from Pawlyn and Morgan (2017) </a:t>
            </a:r>
            <a:endParaRPr b="0" lang="tr-TR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504000" y="298440"/>
            <a:ext cx="9070920" cy="126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tr-TR" sz="585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Genetik faktörler</a:t>
            </a:r>
            <a:endParaRPr b="0" lang="tr-TR" sz="58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504000" y="1766880"/>
            <a:ext cx="90709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Hastalığın erken döneminde ortaya çıkan iki ana başlatıcı genetik olay vardır: 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49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kromozomların çoklu trizomileri (yani hiperdiploid)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49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14q32.33'teki IGH lokusunu içeren ve CCND1, CCND2, CCND3, NSD2 (MMSET, WHSC1), MAF, MAFA ve MAFB dahil olmak üzere anahtar onkogenlerin aşırı ekspresyonuna neden olan tekrarlayan kromozomal translokasyonlar 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Klonal heterojenite erken meydana gelir ve MGUS ile smol. myelomda mevcuttur. 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" descr=""/>
          <p:cNvPicPr/>
          <p:nvPr/>
        </p:nvPicPr>
        <p:blipFill>
          <a:blip r:embed="rId1"/>
          <a:stretch/>
        </p:blipFill>
        <p:spPr>
          <a:xfrm>
            <a:off x="2079000" y="653040"/>
            <a:ext cx="5981400" cy="63111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298440"/>
            <a:ext cx="9070920" cy="126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tr-TR" sz="4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Histopatoloji  </a:t>
            </a:r>
            <a:endParaRPr b="0" lang="tr-TR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504000" y="1766880"/>
            <a:ext cx="90709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Morfoloji, olgun görünümlü plazma hücrelerinden olgunlaşmamış, plazmablastik ve pleomorfik varyantlara (çok çekirdekli ve çok loblu formlar dahil) kadar çeşitlilik gösterir. 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trike="noStrike" u="none">
                <a:solidFill>
                  <a:srgbClr val="000000"/>
                </a:solidFill>
                <a:effectLst/>
                <a:highlight>
                  <a:srgbClr val="ffff00"/>
                </a:highlight>
                <a:uFillTx/>
                <a:latin typeface="Arial"/>
              </a:rPr>
              <a:t>Olgun plazma hücreleri</a:t>
            </a: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oval şekilli olup, eksantrik bir çekirdeğe ve tel çark veya saat yüzü kromatine sahiptir ve çekirdekçikleri yoktur. Perinükleer bir hof ile bol miktarda bazofilik sitoplazma vardır. 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trike="noStrike" u="none">
                <a:solidFill>
                  <a:srgbClr val="000000"/>
                </a:solidFill>
                <a:effectLst/>
                <a:highlight>
                  <a:srgbClr val="ff860d"/>
                </a:highlight>
                <a:uFillTx/>
                <a:latin typeface="Arial"/>
              </a:rPr>
              <a:t>Olgunlaşmamış formlar</a:t>
            </a: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daha dağınık nükleer kromatine, daha yüksek N:C oranına ve belirgin bir nükleolusa sahiptir.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Nükleer immatürite ve pleomorfizm reaktif plazma hücrelerinde nadiren görüldüğünden, bunlar malignitenin göstergeleridir. 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" descr=""/>
          <p:cNvPicPr/>
          <p:nvPr/>
        </p:nvPicPr>
        <p:blipFill>
          <a:blip r:embed="rId1"/>
          <a:stretch/>
        </p:blipFill>
        <p:spPr>
          <a:xfrm>
            <a:off x="32400" y="672480"/>
            <a:ext cx="10079280" cy="6252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" descr=""/>
          <p:cNvPicPr/>
          <p:nvPr/>
        </p:nvPicPr>
        <p:blipFill>
          <a:blip r:embed="rId1"/>
          <a:stretch/>
        </p:blipFill>
        <p:spPr>
          <a:xfrm>
            <a:off x="216000" y="767880"/>
            <a:ext cx="9751680" cy="60490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298440"/>
            <a:ext cx="9070920" cy="126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tr-TR" sz="4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Histopatoloji</a:t>
            </a:r>
            <a:endParaRPr b="0" lang="tr-TR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504000" y="1766880"/>
            <a:ext cx="90709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lnSpcReduction="9999"/>
          </a:bodyPr>
          <a:p>
            <a:pPr marL="432000" indent="-324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Plazma hücrelerinin sayısı çok az artıştan &gt;%90'a kadar değişir. 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Nadir PCM/MM vakalarında aspirat yaymalarında &lt;%10 plazma hücresi görülebilir, 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49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edeni muhtemelen suboptimal kemik iliği aspiratı veya PCM/MM'nin ilikte fokal dağılımıdır.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Normal plazma hücreleri trefin biyopsisinde arteriyollerin etrafında küçük kümeler halinde bulunur. 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PCM/MM plazma hücreleri interstisyel kümeler, fokal nodüller, geniş bantlar / diffüz tabakalar ve hatta paketlenmiş ilik şeklinde görülebilir. 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Trefin içinde plazma hücrelerinden oluşan bir nodül / tümöral kitle PCM/MM tanısını kuvvetle destekler. 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" descr=""/>
          <p:cNvPicPr/>
          <p:nvPr/>
        </p:nvPicPr>
        <p:blipFill>
          <a:blip r:embed="rId1"/>
          <a:stretch/>
        </p:blipFill>
        <p:spPr>
          <a:xfrm>
            <a:off x="158040" y="180000"/>
            <a:ext cx="9496440" cy="48596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69" name="" descr=""/>
          <p:cNvPicPr/>
          <p:nvPr/>
        </p:nvPicPr>
        <p:blipFill>
          <a:blip r:embed="rId2">
            <a:lum bright="-3000"/>
          </a:blip>
          <a:stretch/>
        </p:blipFill>
        <p:spPr>
          <a:xfrm>
            <a:off x="1980000" y="5220000"/>
            <a:ext cx="5829120" cy="16185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" descr=""/>
          <p:cNvPicPr/>
          <p:nvPr/>
        </p:nvPicPr>
        <p:blipFill>
          <a:blip r:embed="rId1"/>
          <a:stretch/>
        </p:blipFill>
        <p:spPr>
          <a:xfrm>
            <a:off x="128520" y="1260000"/>
            <a:ext cx="9682560" cy="4139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" descr=""/>
          <p:cNvPicPr/>
          <p:nvPr/>
        </p:nvPicPr>
        <p:blipFill>
          <a:blip r:embed="rId1">
            <a:lum bright="-26000"/>
          </a:blip>
          <a:stretch/>
        </p:blipFill>
        <p:spPr>
          <a:xfrm>
            <a:off x="446040" y="288000"/>
            <a:ext cx="9109080" cy="7020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504000" y="298440"/>
            <a:ext cx="9070920" cy="126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tr-TR" sz="4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İmmünohistokimya</a:t>
            </a:r>
            <a:endParaRPr b="0" lang="tr-TR" sz="44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/>
          </p:nvPr>
        </p:nvSpPr>
        <p:spPr>
          <a:xfrm>
            <a:off x="504000" y="1766880"/>
            <a:ext cx="90709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Plazma hücrelerini (CD138 CD38ve IRF4 [MUM1] kullanarak) vurgulamak ve miktarını belirlemek, 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Monoklonal proliferasyonu (kappa ve lambda hafif zincirleri kullanarak hafif zincir kısıtlamasıyla) doğrulamak ve PCM/MM'yi diğer neoplazmlardan ayırt etmek için yararlıdır 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CD56 Siklin D1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" descr=""/>
          <p:cNvPicPr/>
          <p:nvPr/>
        </p:nvPicPr>
        <p:blipFill>
          <a:blip r:embed="rId1"/>
          <a:stretch/>
        </p:blipFill>
        <p:spPr>
          <a:xfrm>
            <a:off x="1142280" y="720000"/>
            <a:ext cx="7317360" cy="57531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4" name=""/>
          <p:cNvSpPr/>
          <p:nvPr/>
        </p:nvSpPr>
        <p:spPr>
          <a:xfrm>
            <a:off x="3960000" y="6607440"/>
            <a:ext cx="2690280" cy="232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tr-TR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Handbook of Practical Immunohistochemistr </a:t>
            </a:r>
            <a:endParaRPr b="0" lang="tr-TR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" descr=""/>
          <p:cNvPicPr/>
          <p:nvPr/>
        </p:nvPicPr>
        <p:blipFill>
          <a:blip r:embed="rId1"/>
          <a:stretch/>
        </p:blipFill>
        <p:spPr>
          <a:xfrm>
            <a:off x="348120" y="1080000"/>
            <a:ext cx="9345240" cy="53996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" descr=""/>
          <p:cNvPicPr/>
          <p:nvPr/>
        </p:nvPicPr>
        <p:blipFill>
          <a:blip r:embed="rId1"/>
          <a:stretch/>
        </p:blipFill>
        <p:spPr>
          <a:xfrm>
            <a:off x="32400" y="683280"/>
            <a:ext cx="10079280" cy="6252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" descr=""/>
          <p:cNvPicPr/>
          <p:nvPr/>
        </p:nvPicPr>
        <p:blipFill>
          <a:blip r:embed="rId1"/>
          <a:stretch/>
        </p:blipFill>
        <p:spPr>
          <a:xfrm>
            <a:off x="32400" y="683280"/>
            <a:ext cx="10079280" cy="6252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78" name=""/>
          <p:cNvSpPr/>
          <p:nvPr/>
        </p:nvSpPr>
        <p:spPr>
          <a:xfrm>
            <a:off x="3240000" y="360000"/>
            <a:ext cx="1439640" cy="32292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tr-TR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cd38/138</a:t>
            </a:r>
            <a:endParaRPr b="0" lang="tr-T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" descr=""/>
          <p:cNvPicPr/>
          <p:nvPr/>
        </p:nvPicPr>
        <p:blipFill>
          <a:blip r:embed="rId1"/>
          <a:stretch/>
        </p:blipFill>
        <p:spPr>
          <a:xfrm>
            <a:off x="32400" y="683280"/>
            <a:ext cx="10079280" cy="6252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0" name=""/>
          <p:cNvSpPr/>
          <p:nvPr/>
        </p:nvSpPr>
        <p:spPr>
          <a:xfrm>
            <a:off x="3600000" y="180000"/>
            <a:ext cx="1439640" cy="35964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tr-TR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Mum1 </a:t>
            </a:r>
            <a:endParaRPr b="0" lang="tr-T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" descr=""/>
          <p:cNvPicPr/>
          <p:nvPr/>
        </p:nvPicPr>
        <p:blipFill>
          <a:blip r:embed="rId1"/>
          <a:stretch/>
        </p:blipFill>
        <p:spPr>
          <a:xfrm>
            <a:off x="32400" y="683280"/>
            <a:ext cx="10079280" cy="6252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2" name=""/>
          <p:cNvSpPr/>
          <p:nvPr/>
        </p:nvSpPr>
        <p:spPr>
          <a:xfrm>
            <a:off x="3780000" y="360000"/>
            <a:ext cx="1799640" cy="32292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tr-TR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kappa</a:t>
            </a:r>
            <a:endParaRPr b="0" lang="tr-T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" descr=""/>
          <p:cNvPicPr/>
          <p:nvPr/>
        </p:nvPicPr>
        <p:blipFill>
          <a:blip r:embed="rId1"/>
          <a:stretch/>
        </p:blipFill>
        <p:spPr>
          <a:xfrm>
            <a:off x="32400" y="683280"/>
            <a:ext cx="10079280" cy="6252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4" name=""/>
          <p:cNvSpPr/>
          <p:nvPr/>
        </p:nvSpPr>
        <p:spPr>
          <a:xfrm>
            <a:off x="3240000" y="360000"/>
            <a:ext cx="2159640" cy="179640"/>
          </a:xfrm>
          <a:prstGeom prst="rect">
            <a:avLst/>
          </a:prstGeom>
          <a:solidFill>
            <a:srgbClr val="729fcf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</a:pPr>
            <a:r>
              <a:rPr b="0" lang="tr-TR" sz="18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lambda</a:t>
            </a:r>
            <a:endParaRPr b="0" lang="tr-T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" descr=""/>
          <p:cNvPicPr/>
          <p:nvPr/>
        </p:nvPicPr>
        <p:blipFill>
          <a:blip r:embed="rId1"/>
          <a:stretch/>
        </p:blipFill>
        <p:spPr>
          <a:xfrm>
            <a:off x="613080" y="1800000"/>
            <a:ext cx="8786160" cy="3959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86" name=""/>
          <p:cNvSpPr/>
          <p:nvPr/>
        </p:nvSpPr>
        <p:spPr>
          <a:xfrm>
            <a:off x="898200" y="718560"/>
            <a:ext cx="5039640" cy="785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tr-TR" sz="1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The International Consensus Classification of Myeloid and Lymphoid neoplasms </a:t>
            </a:r>
            <a:endParaRPr b="0" lang="tr-TR" sz="1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" descr=""/>
          <p:cNvPicPr/>
          <p:nvPr/>
        </p:nvPicPr>
        <p:blipFill>
          <a:blip r:embed="rId1"/>
          <a:stretch/>
        </p:blipFill>
        <p:spPr>
          <a:xfrm>
            <a:off x="1207440" y="1052640"/>
            <a:ext cx="7725240" cy="55112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04000" y="298440"/>
            <a:ext cx="9070920" cy="126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tr-TR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Plazma hücreli myelom</a:t>
            </a:r>
            <a:endParaRPr b="0" lang="tr-TR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504000" y="1766880"/>
            <a:ext cx="90709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Genellikle serum ve/veya idrar monoklonal immünoglobulin (Ig) ile ilişkili ve hastalığa bağlı organ hasarı kanıtı veya organ hasarı yoksa, 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 yıl içinde son organ hasarı gelişme riskinin yüksek olduğunu gösteren laboratuvar veya görüntüleme bulgularının kombinasyonu ile tanımlanır.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MM, tüm kanserlerin yaklaşık yüzde 1 ila 2'sini ve hematolojik malignitelerin yüzde 17'sini oluşturur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MM büyük ölçüde yaşlı yetişkinlerin bir hastalığıdır. 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Ortalama tanı yaşı 65-74 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" descr=""/>
          <p:cNvPicPr/>
          <p:nvPr/>
        </p:nvPicPr>
        <p:blipFill>
          <a:blip r:embed="rId1"/>
          <a:stretch/>
        </p:blipFill>
        <p:spPr>
          <a:xfrm>
            <a:off x="1207440" y="887040"/>
            <a:ext cx="7725240" cy="584244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" descr=""/>
          <p:cNvPicPr/>
          <p:nvPr/>
        </p:nvPicPr>
        <p:blipFill>
          <a:blip r:embed="rId1"/>
          <a:stretch/>
        </p:blipFill>
        <p:spPr>
          <a:xfrm>
            <a:off x="1440000" y="360000"/>
            <a:ext cx="7220520" cy="632772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504000" y="298440"/>
            <a:ext cx="9070920" cy="126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tr-TR" sz="4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özet</a:t>
            </a:r>
            <a:endParaRPr b="0" lang="tr-TR" sz="4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504000" y="1766880"/>
            <a:ext cx="90709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92500" lnSpcReduction="9999"/>
          </a:bodyPr>
          <a:p>
            <a:pPr marL="432000" indent="-324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Plazma hücrelerinin kemik iliği bazlı, multifokal neoplastik bir proliferasyonudur. </a:t>
            </a:r>
            <a:endParaRPr b="0" lang="tr-T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Genellikle serum ve/veya idrar monoklonal immünoglobulin (IG) ile ilişkili</a:t>
            </a:r>
            <a:endParaRPr b="0" lang="tr-T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İki yıl içinde endorgan hasarı ile karekterli</a:t>
            </a:r>
            <a:endParaRPr b="0" lang="tr-T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PCM/mm'nin klinik davranışı oldukça heterojendir. </a:t>
            </a:r>
            <a:endParaRPr b="0" lang="tr-T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Litik kemik lezyonu en sık görülen multipl miyelom ile ilişkili son organ hasarıdır </a:t>
            </a:r>
            <a:endParaRPr b="0" lang="tr-T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Hastaların yaklaşık% 97'sinde serum veya idrarda bir M proteini bulunur:% 50'de IgG; %20'de IGA; Hafif zincir</a:t>
            </a:r>
            <a:endParaRPr b="0" lang="tr-T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2021'de ABD'de teşhis edilen en yaygın 14. kanserdi ve tüm yeni kanser vakalarının yaklaşık% 1.8'ini temsil ediyor</a:t>
            </a:r>
            <a:endParaRPr b="0" lang="tr-T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nedeni bilinmemektedir, ancak genetik duyarlılık ve çevresel maruziyetlerin birleşik etkisi </a:t>
            </a:r>
            <a:endParaRPr b="0" lang="tr-TR" sz="18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" descr=""/>
          <p:cNvPicPr/>
          <p:nvPr/>
        </p:nvPicPr>
        <p:blipFill>
          <a:blip r:embed="rId1"/>
          <a:stretch/>
        </p:blipFill>
        <p:spPr>
          <a:xfrm>
            <a:off x="864720" y="651600"/>
            <a:ext cx="8334720" cy="62607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04000" y="298440"/>
            <a:ext cx="9070920" cy="126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tr-TR" sz="585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Dikkat </a:t>
            </a:r>
            <a:endParaRPr b="0" lang="tr-TR" sz="58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/>
          </p:nvPr>
        </p:nvSpPr>
        <p:spPr>
          <a:xfrm>
            <a:off x="504000" y="1766880"/>
            <a:ext cx="90709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8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10'dan az plazma hücresi içeren yeni veya tedavi edilmemiş vakalar, monotipik oldukları gösterilse bile monoklonal gammopati kategorisine yerleştirilmelidir. 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8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Klinik bilgi olmadan, bir kemik iliğindeki monoklonal plazma hücrelerinin artışı “plazma hücreli neoplazm” olarak teşhis edilebilir.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8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Nadir anaplastik veya sarkomatoid varyantların farkındalığı plazma hücreli miyelomlar önemlidir. 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864000" indent="-324000">
              <a:lnSpc>
                <a:spcPct val="100000"/>
              </a:lnSpc>
              <a:spcBef>
                <a:spcPts val="1491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 tür plazma hücreli miyelomlar yüksek dereceli sarkom, anaplastik karsinom veya lenfoma ile karışabilir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8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Reaktif plazma hücreleri hücre boyutunda farklılıklar gösterebilir.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298440"/>
            <a:ext cx="9070920" cy="126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tr-TR" sz="585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Dikkat </a:t>
            </a:r>
            <a:endParaRPr b="0" lang="tr-TR" sz="58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504000" y="1766880"/>
            <a:ext cx="90709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8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Bazı MGUS vakaları, plazma hücreli miyelomlar ve hatta Reaktif plazmasitozlu vakalarda üzüm salkımına benzeyen immünoglobulin inklüzyon cisimcikleri görülebilir. Bunlar plazma hücreleri Mott hücreleri veya morula olarak adlandırılır.</a:t>
            </a:r>
            <a:endParaRPr b="0" lang="tr-TR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8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Reaktif ve neoplastik plazma hücreleri tek bir inklüzyon içerebilir. sitoplazmada inklüzyon (Russell) veya çekirdek içinde (Dutcher-cisimciği olarak adlandırılan).</a:t>
            </a:r>
            <a:endParaRPr b="0" lang="tr-TR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8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Serum veya idrarda tespit edilebilir M bileşeni bulunmayan nadir nonsekretuar plazma hücreli miyelom formları sorunlara neden olabilir. Bu nadir varyantlar çoğunlukla atipik morfoloji ve sıklıkla CD23 eksprese eden anormal immünofenotip ile birlikte </a:t>
            </a:r>
            <a:endParaRPr b="0" lang="tr-TR" sz="21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298440"/>
            <a:ext cx="9070920" cy="126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tr-TR" sz="585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Dikkat </a:t>
            </a:r>
            <a:endParaRPr b="0" lang="tr-TR" sz="585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504000" y="1766880"/>
            <a:ext cx="90709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77500" lnSpcReduction="19999"/>
          </a:bodyPr>
          <a:p>
            <a:pPr marL="432000" indent="-324000">
              <a:lnSpc>
                <a:spcPct val="100000"/>
              </a:lnSpc>
              <a:spcBef>
                <a:spcPts val="18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426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Plazma hücreli lösemi, plazma hücresinin nadir görülen bir çeşididir. </a:t>
            </a:r>
            <a:endParaRPr b="0" lang="tr-TR" sz="426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8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426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Ya daha önce tanı alan plazma hücreli miyelom (ikincil form) tanısı konmuş veya hastalığın ilk belirtisi (birincil form). </a:t>
            </a:r>
            <a:endParaRPr b="0" lang="tr-TR" sz="426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87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426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Bulgular kemik iliği aspirasyonu ve biyopsisi ile benzerlik göstermektedir. plazma hücreli lösemi olmaksızın plazma hücreli miyelomda bulunur; </a:t>
            </a:r>
            <a:endParaRPr b="0" lang="tr-TR" sz="426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98440"/>
            <a:ext cx="9070920" cy="1263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None/>
              <a:tabLst>
                <a:tab algn="l" pos="0"/>
              </a:tabLst>
            </a:pPr>
            <a:r>
              <a:rPr b="0" lang="tr-TR" sz="3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Plazma hücreli myelom</a:t>
            </a:r>
            <a:endParaRPr b="0" lang="tr-TR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4000" y="1766880"/>
            <a:ext cx="9070920" cy="43837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Multifokal kemik iliği tutulumu tipik olarak tanıda bulunur. 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Litik kemik lezyonları ve plazma hücrelerinin fokal tümural kütleleri de, en yaygın olarak aktif hematopoez bölgelerinde de görülür. 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marL="432000" indent="-324000">
              <a:lnSpc>
                <a:spcPct val="100000"/>
              </a:lnSpc>
              <a:spcBef>
                <a:spcPts val="1191"/>
              </a:spcBef>
              <a:spcAft>
                <a:spcPts val="992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Yumuşak doku kitleleri, dağınık organ infiltrasyonu veya dolaşımdaki plazma hücreleri şeklinde ekstramedüller tutulum genellikle ilerlemiş hastalığın bir sonucudur </a:t>
            </a:r>
            <a:endParaRPr b="0" lang="tr-TR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" descr=""/>
          <p:cNvPicPr/>
          <p:nvPr/>
        </p:nvPicPr>
        <p:blipFill>
          <a:blip r:embed="rId1"/>
          <a:stretch/>
        </p:blipFill>
        <p:spPr>
          <a:xfrm>
            <a:off x="354600" y="1224000"/>
            <a:ext cx="9289440" cy="558000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" descr=""/>
          <p:cNvPicPr/>
          <p:nvPr/>
        </p:nvPicPr>
        <p:blipFill>
          <a:blip r:embed="rId1"/>
          <a:stretch/>
        </p:blipFill>
        <p:spPr>
          <a:xfrm>
            <a:off x="966240" y="756000"/>
            <a:ext cx="8101440" cy="6811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5" name=""/>
          <p:cNvSpPr/>
          <p:nvPr/>
        </p:nvSpPr>
        <p:spPr>
          <a:xfrm>
            <a:off x="2159640" y="199440"/>
            <a:ext cx="4676400" cy="72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r>
              <a:rPr b="1" lang="tr-TR" sz="3600" strike="noStrike" u="none">
                <a:solidFill>
                  <a:srgbClr val="000000"/>
                </a:solidFill>
                <a:effectLst/>
                <a:uFillTx/>
                <a:latin typeface="Arial"/>
                <a:ea typeface="DejaVu Sans"/>
              </a:rPr>
              <a:t>B-cell differentiation</a:t>
            </a:r>
            <a:endParaRPr b="0" lang="tr-TR" sz="36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" descr=""/>
          <p:cNvPicPr/>
          <p:nvPr/>
        </p:nvPicPr>
        <p:blipFill>
          <a:blip r:embed="rId1"/>
          <a:stretch/>
        </p:blipFill>
        <p:spPr>
          <a:xfrm>
            <a:off x="-260280" y="313560"/>
            <a:ext cx="9749160" cy="731196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" descr=""/>
          <p:cNvPicPr/>
          <p:nvPr/>
        </p:nvPicPr>
        <p:blipFill>
          <a:blip r:embed="rId1"/>
          <a:srcRect l="23824" t="12674" r="24318" b="1604"/>
          <a:stretch/>
        </p:blipFill>
        <p:spPr>
          <a:xfrm>
            <a:off x="1055160" y="72000"/>
            <a:ext cx="7151040" cy="7395480"/>
          </a:xfrm>
          <a:prstGeom prst="rect">
            <a:avLst/>
          </a:prstGeom>
          <a:noFill/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7041</TotalTime>
  <Application>LibreOffice/25.2.2.2$Windows_X86_64 LibreOffice_project/7370d4be9e3cf6031a51beef54ff3bda878e3fac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2025-02-12T16:27:39Z</dcterms:created>
  <dc:creator/>
  <dc:description/>
  <dc:language>tr-TR</dc:language>
  <cp:lastModifiedBy/>
  <dcterms:modified xsi:type="dcterms:W3CDTF">2025-06-27T11:39:20Z</dcterms:modified>
  <cp:revision>41</cp:revision>
  <dc:subject/>
  <dc:title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